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1" r:id="rId4"/>
    <p:sldId id="264" r:id="rId5"/>
    <p:sldId id="277" r:id="rId6"/>
    <p:sldId id="258" r:id="rId7"/>
    <p:sldId id="260" r:id="rId8"/>
    <p:sldId id="257" r:id="rId9"/>
    <p:sldId id="259" r:id="rId10"/>
    <p:sldId id="262" r:id="rId11"/>
    <p:sldId id="263" r:id="rId12"/>
    <p:sldId id="271" r:id="rId13"/>
    <p:sldId id="272" r:id="rId14"/>
    <p:sldId id="273" r:id="rId15"/>
    <p:sldId id="276" r:id="rId16"/>
    <p:sldId id="274" r:id="rId17"/>
    <p:sldId id="275" r:id="rId18"/>
    <p:sldId id="296" r:id="rId19"/>
    <p:sldId id="297" r:id="rId20"/>
    <p:sldId id="278" r:id="rId21"/>
    <p:sldId id="291" r:id="rId22"/>
    <p:sldId id="292" r:id="rId23"/>
    <p:sldId id="293" r:id="rId24"/>
    <p:sldId id="294" r:id="rId25"/>
    <p:sldId id="295" r:id="rId26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gs" Target="tags/tag9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2" Type="http://schemas.openxmlformats.org/officeDocument/2006/relationships/image" Target="../media/image12.png"/><Relationship Id="rId1" Type="http://schemas.openxmlformats.org/officeDocument/2006/relationships/tags" Target="../tags/tag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tags" Target="../tags/tag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3" Type="http://schemas.openxmlformats.org/officeDocument/2006/relationships/tags" Target="../tags/tag7.xml"/><Relationship Id="rId2" Type="http://schemas.openxmlformats.org/officeDocument/2006/relationships/image" Target="../media/image14.png"/><Relationship Id="rId1" Type="http://schemas.openxmlformats.org/officeDocument/2006/relationships/tags" Target="../tags/tag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tags" Target="../tags/tag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tags" Target="../tags/tag2.xml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-3c3dd09a5dba164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2934335" y="-499745"/>
            <a:ext cx="6845300" cy="78447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-6466db75195052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5385" y="0"/>
            <a:ext cx="1030351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二(20)、Using Resolution Refutation to prove the following problem</a:t>
            </a:r>
            <a:endParaRPr lang="zh-CN" altLang="en-US"/>
          </a:p>
          <a:p>
            <a:r>
              <a:rPr lang="zh-CN" altLang="en-US"/>
              <a:t>Facts: </a:t>
            </a:r>
            <a:endParaRPr lang="zh-CN" altLang="en-US"/>
          </a:p>
          <a:p>
            <a:r>
              <a:rPr lang="zh-CN" altLang="en-US"/>
              <a:t>1) Whoever reads is literate. </a:t>
            </a:r>
            <a:endParaRPr lang="zh-CN" altLang="en-US"/>
          </a:p>
          <a:p>
            <a:pPr marL="228600" lvl="2" algn="l">
              <a:spcBef>
                <a:spcPts val="1000"/>
              </a:spcBef>
              <a:buClrTx/>
              <a:buSzTx/>
            </a:pPr>
            <a:r>
              <a:rPr lang="zh-CN" altLang="en-US" sz="2800"/>
              <a:t>2) Dolphins are not literate.</a:t>
            </a:r>
            <a:endParaRPr lang="zh-CN" altLang="en-US" sz="2800"/>
          </a:p>
          <a:p>
            <a:pPr marL="228600" lvl="2" algn="l">
              <a:spcBef>
                <a:spcPts val="1000"/>
              </a:spcBef>
              <a:buClrTx/>
              <a:buSzTx/>
            </a:pPr>
            <a:r>
              <a:rPr lang="zh-CN" altLang="en-US" sz="2800"/>
              <a:t> 3) Some dolphins are intelligent.  </a:t>
            </a:r>
            <a:endParaRPr lang="zh-CN" altLang="en-US" sz="2800"/>
          </a:p>
          <a:p>
            <a:r>
              <a:rPr lang="zh-CN" altLang="en-US"/>
              <a:t>Prove: Some who are intelligent cannot read.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/>
          </a:bodyPr>
          <a:p>
            <a:r>
              <a:rPr lang="zh-CN" altLang="en-US"/>
              <a:t>三(20)、Consider the following properties and values of the building block world: </a:t>
            </a:r>
            <a:endParaRPr lang="zh-CN" altLang="en-US"/>
          </a:p>
          <a:p>
            <a:r>
              <a:rPr lang="zh-CN" altLang="en-US"/>
              <a:t>   Color = { yellow, blue, green}             Shape = {conical, spherical, rectangle} </a:t>
            </a:r>
            <a:endParaRPr lang="zh-CN" altLang="en-US"/>
          </a:p>
          <a:p>
            <a:r>
              <a:rPr lang="zh-CN" altLang="en-US"/>
              <a:t>   Hardness = { hard, soft }                 Size = {large, small } </a:t>
            </a:r>
            <a:endParaRPr lang="zh-CN" altLang="en-US"/>
          </a:p>
          <a:p>
            <a:r>
              <a:rPr lang="zh-CN" altLang="en-US"/>
              <a:t> Learning the concept of "yellow" with the deletion candidate algorithm.</a:t>
            </a:r>
            <a:endParaRPr lang="zh-CN" altLang="en-US"/>
          </a:p>
          <a:p>
            <a:r>
              <a:rPr lang="zh-CN" altLang="en-US"/>
              <a:t>Examples: </a:t>
            </a:r>
            <a:endParaRPr lang="zh-CN" altLang="en-US"/>
          </a:p>
          <a:p>
            <a:r>
              <a:rPr lang="zh-CN" altLang="en-US"/>
              <a:t>1. (yellow, conical, soft, large, +)             2. (blue, rectangle, soft, small, -)</a:t>
            </a:r>
            <a:endParaRPr lang="zh-CN" altLang="en-US"/>
          </a:p>
          <a:p>
            <a:r>
              <a:rPr lang="zh-CN" altLang="en-US"/>
              <a:t>3. (yellow, spherical, soft, small, +)           4. (yellow, conical, hard, large, +). </a:t>
            </a:r>
            <a:endParaRPr lang="zh-CN" altLang="en-US"/>
          </a:p>
          <a:p>
            <a:r>
              <a:rPr lang="zh-CN" altLang="en-US"/>
              <a:t>5. (yellow, rectangle, soft, large, +)           6. (green, spherical, hard, large, -)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 Using A * algorithm to convert the initial state to the target state.</a:t>
            </a:r>
            <a:endParaRPr lang="zh-CN" altLang="en-US"/>
          </a:p>
          <a:p>
            <a:r>
              <a:rPr lang="zh-CN" altLang="en-US"/>
              <a:t>     The initial state                       The target state</a:t>
            </a:r>
            <a:endParaRPr lang="zh-CN" altLang="en-US"/>
          </a:p>
          <a:p>
            <a:r>
              <a:rPr lang="zh-CN" altLang="en-US"/>
              <a:t>                              	</a:t>
            </a:r>
            <a:endParaRPr lang="zh-CN" altLang="en-US"/>
          </a:p>
        </p:txBody>
      </p:sp>
      <p:pic>
        <p:nvPicPr>
          <p:cNvPr id="4" name="图片 3" descr="fImage316703541"/>
          <p:cNvPicPr/>
          <p:nvPr>
            <p:custDataLst>
              <p:tags r:id="rId1"/>
            </p:custDataLst>
          </p:nvPr>
        </p:nvPicPr>
        <p:blipFill>
          <a:blip r:embed="rId2"/>
          <a:srcRect l="62675" r="27394" b="89842"/>
          <a:stretch>
            <a:fillRect/>
          </a:stretch>
        </p:blipFill>
        <p:spPr>
          <a:xfrm>
            <a:off x="1235075" y="3040380"/>
            <a:ext cx="2727960" cy="2769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2" descr="fImage316703541"/>
          <p:cNvPicPr/>
          <p:nvPr>
            <p:custDataLst>
              <p:tags r:id="rId3"/>
            </p:custDataLst>
          </p:nvPr>
        </p:nvPicPr>
        <p:blipFill>
          <a:blip r:embed="rId2"/>
          <a:srcRect l="36850" t="89046" r="54117" b="1221"/>
          <a:stretch>
            <a:fillRect/>
          </a:stretch>
        </p:blipFill>
        <p:spPr>
          <a:xfrm>
            <a:off x="5753735" y="3263900"/>
            <a:ext cx="3040380" cy="23234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0760" y="0"/>
            <a:ext cx="10190480" cy="68503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五(20)、Select your two favorite AI pieces, explain why you like them and how you apply them to solve specific problems.</a:t>
            </a:r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1) 人工智能    2) 知识表示与获取    3) 启发式搜索 </a:t>
            </a:r>
            <a:endParaRPr lang="zh-CN" altLang="en-US"/>
          </a:p>
          <a:p>
            <a:r>
              <a:rPr lang="zh-CN" altLang="en-US"/>
              <a:t>4) 专家系统  </a:t>
            </a:r>
            <a:r>
              <a:rPr lang="en-US" altLang="zh-CN"/>
              <a:t> </a:t>
            </a:r>
            <a:r>
              <a:rPr lang="zh-CN" altLang="en-US"/>
              <a:t>5) 常识知识 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5" y="0"/>
            <a:ext cx="12191365" cy="6858000"/>
          </a:xfrm>
        </p:spPr>
        <p:txBody>
          <a:bodyPr>
            <a:normAutofit fontScale="35000"/>
          </a:bodyPr>
          <a:p>
            <a:r>
              <a:rPr lang="zh-CN" altLang="en-US" sz="9600"/>
              <a:t>人工智能、机器学习、启发式修补、知识、知识获取</a:t>
            </a:r>
            <a:endParaRPr lang="zh-CN" altLang="en-US" sz="9600"/>
          </a:p>
          <a:p>
            <a:r>
              <a:rPr lang="zh-CN" altLang="en-US" sz="9600"/>
              <a:t>知识表示、信息、数据、深度学习、专家系统</a:t>
            </a:r>
            <a:endParaRPr lang="zh-CN" altLang="en-US" sz="9600"/>
          </a:p>
          <a:p>
            <a:r>
              <a:rPr lang="zh-CN" altLang="en-US" sz="9600"/>
              <a:t>盲目搜索、评估函数、完备性、可靠性、可采纳性</a:t>
            </a:r>
            <a:endParaRPr lang="zh-CN" altLang="en-US" sz="9600"/>
          </a:p>
          <a:p>
            <a:r>
              <a:rPr lang="zh-CN" altLang="en-US" sz="9600"/>
              <a:t>一致性、信息性、构造性方法 （约束传播）、函数优化</a:t>
            </a:r>
            <a:endParaRPr lang="zh-CN" altLang="en-US" sz="9600"/>
          </a:p>
          <a:p>
            <a:r>
              <a:rPr lang="zh-CN" altLang="en-US" sz="9600"/>
              <a:t>模拟退火算法、基于知识系统</a:t>
            </a:r>
            <a:endParaRPr lang="zh-CN" altLang="en-US" sz="9600"/>
          </a:p>
          <a:p>
            <a:r>
              <a:rPr lang="zh-CN" altLang="en-US" sz="9600">
                <a:highlight>
                  <a:srgbClr val="FFFF00"/>
                </a:highlight>
              </a:rPr>
              <a:t>对抗搜索</a:t>
            </a:r>
            <a:r>
              <a:rPr lang="zh-CN" altLang="en-US" sz="9600"/>
              <a:t>/博弈搜索、极小极大化过程</a:t>
            </a:r>
            <a:endParaRPr lang="zh-CN" altLang="en-US" sz="9600"/>
          </a:p>
          <a:p>
            <a:r>
              <a:rPr lang="zh-CN" altLang="en-US" sz="9600"/>
              <a:t>命题演算、谓词演算、归结反演</a:t>
            </a:r>
            <a:endParaRPr lang="zh-CN" altLang="en-US" sz="9600"/>
          </a:p>
          <a:p>
            <a:r>
              <a:rPr lang="zh-CN" altLang="en-US" sz="9600"/>
              <a:t>常识知识表示、语义、语法、</a:t>
            </a:r>
            <a:r>
              <a:rPr lang="zh-CN" altLang="en-US" sz="9600">
                <a:highlight>
                  <a:srgbClr val="FFFF00"/>
                </a:highlight>
              </a:rPr>
              <a:t>答案提取</a:t>
            </a:r>
            <a:endParaRPr lang="zh-CN" altLang="en-US" sz="9600"/>
          </a:p>
          <a:p>
            <a:r>
              <a:rPr lang="zh-CN" altLang="en-US" sz="9600"/>
              <a:t>置换、合一</a:t>
            </a:r>
            <a:endParaRPr lang="zh-CN" altLang="en-US" sz="9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02870"/>
            <a:ext cx="12191365" cy="6754495"/>
          </a:xfrm>
        </p:spPr>
        <p:txBody>
          <a:bodyPr>
            <a:noAutofit/>
          </a:bodyPr>
          <a:p>
            <a:r>
              <a:rPr lang="zh-CN" altLang="en-US" sz="3200"/>
              <a:t>Artificial Intelligence   Deep Learning         Constraint Propagation    Predicate Calculus         Machine Learningexpert Systems  Repair Approach </a:t>
            </a:r>
            <a:endParaRPr lang="zh-CN" altLang="en-US" sz="3200"/>
          </a:p>
          <a:p>
            <a:r>
              <a:rPr lang="zh-CN" altLang="en-US" sz="3200"/>
              <a:t> Representing Commonsense Knowledge</a:t>
            </a:r>
            <a:endParaRPr lang="zh-CN" altLang="en-US" sz="3200"/>
          </a:p>
          <a:p>
            <a:r>
              <a:rPr lang="zh-CN" altLang="en-US" sz="3200"/>
              <a:t>Heuristic Search</a:t>
            </a:r>
            <a:r>
              <a:rPr lang="en-US" altLang="zh-CN" sz="3200"/>
              <a:t>   </a:t>
            </a:r>
            <a:r>
              <a:rPr lang="zh-CN" altLang="en-US" sz="3200"/>
              <a:t>evaluation function	</a:t>
            </a:r>
            <a:r>
              <a:rPr lang="en-US" altLang="zh-CN" sz="3200"/>
              <a:t> </a:t>
            </a:r>
            <a:r>
              <a:rPr lang="zh-CN" altLang="en-US" sz="3200"/>
              <a:t>function optimization Semantics</a:t>
            </a:r>
            <a:r>
              <a:rPr lang="en-US" altLang="zh-CN" sz="3200"/>
              <a:t>   </a:t>
            </a:r>
            <a:r>
              <a:rPr lang="zh-CN" altLang="en-US" sz="3200"/>
              <a:t>Knowledge</a:t>
            </a:r>
            <a:r>
              <a:rPr lang="en-US" altLang="zh-CN" sz="3200"/>
              <a:t>   </a:t>
            </a:r>
            <a:r>
              <a:rPr lang="zh-CN" altLang="en-US" sz="3200"/>
              <a:t>evaluation criteria	</a:t>
            </a:r>
            <a:endParaRPr lang="zh-CN" altLang="en-US" sz="3200"/>
          </a:p>
          <a:p>
            <a:r>
              <a:rPr lang="zh-CN" altLang="en-US" sz="3200"/>
              <a:t>simulated Annealing	</a:t>
            </a:r>
            <a:r>
              <a:rPr lang="en-US" altLang="zh-CN" sz="3200"/>
              <a:t>  </a:t>
            </a:r>
            <a:r>
              <a:rPr lang="zh-CN" altLang="en-US" sz="3200"/>
              <a:t>syntax</a:t>
            </a:r>
            <a:r>
              <a:rPr lang="en-US" altLang="zh-CN" sz="3200"/>
              <a:t>	</a:t>
            </a:r>
            <a:r>
              <a:rPr lang="zh-CN" altLang="en-US" sz="3200"/>
              <a:t>Knowledge Acquisition</a:t>
            </a:r>
            <a:r>
              <a:rPr lang="en-US" altLang="zh-CN" sz="3200"/>
              <a:t>	</a:t>
            </a:r>
            <a:r>
              <a:rPr lang="zh-CN" altLang="en-US" sz="3200"/>
              <a:t>Consistency</a:t>
            </a:r>
            <a:r>
              <a:rPr lang="en-US" altLang="zh-CN" sz="3200"/>
              <a:t>	</a:t>
            </a:r>
            <a:r>
              <a:rPr lang="zh-CN" altLang="en-US" sz="3200"/>
              <a:t>Knowledge Based Systems Completeness</a:t>
            </a:r>
            <a:endParaRPr lang="zh-CN" altLang="en-US" sz="3200"/>
          </a:p>
          <a:p>
            <a:r>
              <a:rPr lang="zh-CN" altLang="en-US" sz="3200"/>
              <a:t>Knowledge representation Admissibility	adversarial search	Soundness</a:t>
            </a:r>
            <a:r>
              <a:rPr lang="en-US" altLang="zh-CN" sz="3200"/>
              <a:t>  </a:t>
            </a:r>
            <a:r>
              <a:rPr lang="zh-CN" altLang="en-US" sz="3200"/>
              <a:t>Information</a:t>
            </a:r>
            <a:r>
              <a:rPr lang="en-US" altLang="zh-CN" sz="3200"/>
              <a:t>   </a:t>
            </a:r>
            <a:r>
              <a:rPr lang="zh-CN" altLang="en-US" sz="3200"/>
              <a:t>Informative	Minimax Procedure		Resolution Refutation</a:t>
            </a:r>
            <a:r>
              <a:rPr lang="en-US" altLang="zh-CN" sz="3200"/>
              <a:t>    </a:t>
            </a:r>
            <a:r>
              <a:rPr lang="zh-CN" altLang="en-US" sz="3200"/>
              <a:t>Data					Constructive method	  Propositional Calculus  answer extraction</a:t>
            </a:r>
            <a:endParaRPr lang="zh-CN" altLang="en-US" sz="3200"/>
          </a:p>
          <a:p>
            <a:r>
              <a:rPr lang="zh-CN" altLang="en-US" sz="3200"/>
              <a:t>Substitution unification</a:t>
            </a:r>
            <a:r>
              <a:rPr lang="en-US" altLang="zh-CN" sz="3200"/>
              <a:t> </a:t>
            </a:r>
            <a:r>
              <a:rPr lang="zh-CN" altLang="en-US" sz="3200"/>
              <a:t>version space method</a:t>
            </a:r>
            <a:endParaRPr lang="zh-CN" altLang="en-US" sz="3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35"/>
            <a:ext cx="11353800" cy="6857365"/>
          </a:xfrm>
        </p:spPr>
        <p:txBody>
          <a:bodyPr>
            <a:noAutofit/>
          </a:bodyPr>
          <a:p>
            <a:pPr algn="l">
              <a:buClrTx/>
              <a:buSzTx/>
            </a:pPr>
            <a:r>
              <a:rPr lang="zh-CN" altLang="en-US">
                <a:highlight>
                  <a:srgbClr val="FFFF00"/>
                </a:highlight>
              </a:rPr>
              <a:t>知识获取  </a:t>
            </a:r>
            <a:r>
              <a:rPr lang="zh-CN" altLang="en-US"/>
              <a:t> </a:t>
            </a:r>
            <a:endParaRPr lang="zh-CN" altLang="en-US"/>
          </a:p>
          <a:p>
            <a:pPr algn="l">
              <a:buClrTx/>
              <a:buSzTx/>
            </a:pPr>
            <a:r>
              <a:rPr lang="zh-CN" altLang="en-US">
                <a:solidFill>
                  <a:srgbClr val="FF0000"/>
                </a:solidFill>
              </a:rPr>
              <a:t>函数优化</a:t>
            </a:r>
            <a:r>
              <a:rPr lang="en-US" altLang="zh-CN">
                <a:solidFill>
                  <a:srgbClr val="FF0000"/>
                </a:solidFill>
              </a:rPr>
              <a:t>  </a:t>
            </a:r>
            <a:endParaRPr lang="en-US" altLang="zh-CN">
              <a:solidFill>
                <a:srgbClr val="FF0000"/>
              </a:solidFill>
            </a:endParaRPr>
          </a:p>
          <a:p>
            <a:pPr algn="l">
              <a:buClrTx/>
              <a:buSzTx/>
            </a:pPr>
            <a:r>
              <a:rPr lang="zh-CN" altLang="en-US">
                <a:solidFill>
                  <a:srgbClr val="FF0000"/>
                </a:solidFill>
              </a:rPr>
              <a:t>模拟退火算法</a:t>
            </a:r>
            <a:endParaRPr lang="zh-CN" altLang="en-US">
              <a:solidFill>
                <a:srgbClr val="FF0000"/>
              </a:solidFill>
            </a:endParaRPr>
          </a:p>
          <a:p>
            <a:pPr algn="l">
              <a:buClrTx/>
              <a:buSzTx/>
            </a:pPr>
            <a:r>
              <a:rPr lang="zh-CN" altLang="en-US">
                <a:highlight>
                  <a:srgbClr val="FFFF00"/>
                </a:highlight>
              </a:rPr>
              <a:t>命题演算</a:t>
            </a:r>
            <a:endParaRPr lang="zh-CN" altLang="en-US">
              <a:highlight>
                <a:srgbClr val="FFFF00"/>
              </a:highlight>
            </a:endParaRPr>
          </a:p>
          <a:p>
            <a:pPr algn="l">
              <a:buClrTx/>
              <a:buSzTx/>
            </a:pPr>
            <a:r>
              <a:rPr lang="zh-CN" altLang="en-US">
                <a:solidFill>
                  <a:schemeClr val="accent6"/>
                </a:solidFill>
              </a:rPr>
              <a:t>谓词演算</a:t>
            </a:r>
            <a:endParaRPr lang="zh-CN" altLang="en-US">
              <a:solidFill>
                <a:schemeClr val="accent6"/>
              </a:solidFill>
            </a:endParaRPr>
          </a:p>
          <a:p>
            <a:pPr algn="l">
              <a:buClrTx/>
              <a:buSzTx/>
            </a:pPr>
            <a:r>
              <a:rPr lang="zh-CN" altLang="en-US">
                <a:solidFill>
                  <a:schemeClr val="accent6"/>
                </a:solidFill>
              </a:rPr>
              <a:t>归结反演</a:t>
            </a:r>
            <a:endParaRPr lang="zh-CN" altLang="en-US">
              <a:solidFill>
                <a:schemeClr val="accent6"/>
              </a:solidFill>
            </a:endParaRPr>
          </a:p>
          <a:p>
            <a:pPr algn="l">
              <a:buClrTx/>
              <a:buSzTx/>
            </a:pPr>
            <a:r>
              <a:rPr lang="zh-CN" altLang="en-US">
                <a:solidFill>
                  <a:schemeClr val="accent6"/>
                </a:solidFill>
              </a:rPr>
              <a:t>常识知识表示</a:t>
            </a:r>
            <a:endParaRPr lang="zh-CN" altLang="en-US">
              <a:solidFill>
                <a:schemeClr val="accent6"/>
              </a:solidFill>
            </a:endParaRPr>
          </a:p>
          <a:p>
            <a:pPr algn="l">
              <a:buClrTx/>
              <a:buSzTx/>
            </a:pPr>
            <a:r>
              <a:rPr lang="zh-CN" altLang="en-US">
                <a:solidFill>
                  <a:schemeClr val="accent6"/>
                </a:solidFill>
              </a:rPr>
              <a:t>语义、语法</a:t>
            </a:r>
            <a:endParaRPr lang="zh-CN" altLang="en-US">
              <a:solidFill>
                <a:schemeClr val="accent6"/>
              </a:solidFill>
            </a:endParaRPr>
          </a:p>
          <a:p>
            <a:pPr algn="l">
              <a:buClrTx/>
              <a:buSzTx/>
            </a:pPr>
            <a:r>
              <a:rPr lang="zh-CN" altLang="en-US">
                <a:highlight>
                  <a:srgbClr val="FFFF00"/>
                </a:highlight>
              </a:rPr>
              <a:t>置换</a:t>
            </a:r>
            <a:r>
              <a:rPr lang="zh-CN" altLang="en-US"/>
              <a:t>、</a:t>
            </a:r>
            <a:r>
              <a:rPr lang="zh-CN" altLang="en-US">
                <a:solidFill>
                  <a:srgbClr val="FF0000"/>
                </a:solidFill>
              </a:rPr>
              <a:t>合一</a:t>
            </a:r>
            <a:endParaRPr lang="zh-CN" altLang="en-US"/>
          </a:p>
          <a:p>
            <a:pPr algn="l">
              <a:buClrTx/>
              <a:buSzTx/>
            </a:pPr>
            <a:r>
              <a:rPr lang="zh-CN" altLang="en-US">
                <a:highlight>
                  <a:srgbClr val="FFFF00"/>
                </a:highlight>
              </a:rPr>
              <a:t>约束传播   对抗搜索/博弈搜索</a:t>
            </a:r>
            <a:endParaRPr lang="zh-CN" altLang="en-US">
              <a:highlight>
                <a:srgbClr val="FFFF00"/>
              </a:highlight>
            </a:endParaRPr>
          </a:p>
          <a:p>
            <a:pPr algn="l">
              <a:buClrTx/>
              <a:buSzTx/>
            </a:pPr>
            <a:r>
              <a:rPr lang="zh-CN" altLang="en-US">
                <a:solidFill>
                  <a:schemeClr val="accent1"/>
                </a:solidFill>
              </a:rPr>
              <a:t>泛化、特化</a:t>
            </a:r>
            <a:endParaRPr lang="zh-CN" altLang="en-US">
              <a:solidFill>
                <a:schemeClr val="accent1"/>
              </a:solidFill>
            </a:endParaRPr>
          </a:p>
          <a:p>
            <a:pPr algn="l">
              <a:buClrTx/>
              <a:buSzTx/>
            </a:pPr>
            <a:r>
              <a:rPr lang="zh-CN" altLang="en-US">
                <a:solidFill>
                  <a:schemeClr val="accent1"/>
                </a:solidFill>
              </a:rPr>
              <a:t>推理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1"/>
                </a:solidFill>
              </a:rPr>
              <a:t>知识工程师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1"/>
                </a:solidFill>
              </a:rPr>
              <a:t>知识库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1"/>
                </a:solidFill>
              </a:rPr>
              <a:t>推理库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1"/>
                </a:solidFill>
              </a:rPr>
              <a:t>专家性</a:t>
            </a:r>
            <a:endParaRPr lang="zh-CN" altLang="en-US"/>
          </a:p>
          <a:p>
            <a:pPr algn="l">
              <a:buClrTx/>
              <a:buSzTx/>
            </a:pPr>
            <a:r>
              <a:rPr lang="zh-CN" altLang="en-US">
                <a:solidFill>
                  <a:schemeClr val="accent6"/>
                </a:solidFill>
              </a:rPr>
              <a:t>决策树</a:t>
            </a:r>
            <a:endParaRPr lang="zh-CN" altLang="en-US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1773fd6c927c173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3328670" y="-852170"/>
            <a:ext cx="6711315" cy="841565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3735070" cy="68313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735070" y="0"/>
            <a:ext cx="8449310" cy="683196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1670"/>
          </a:xfrm>
        </p:spPr>
        <p:txBody>
          <a:bodyPr>
            <a:normAutofit fontScale="90000"/>
          </a:bodyPr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26160"/>
            <a:ext cx="10515600" cy="5151120"/>
          </a:xfrm>
        </p:spPr>
        <p:txBody>
          <a:bodyPr>
            <a:normAutofit lnSpcReduction="10000"/>
          </a:bodyPr>
          <a:p>
            <a:r>
              <a:rPr lang="zh-CN" altLang="en-US"/>
              <a:t>文字</a:t>
            </a:r>
            <a:r>
              <a:rPr lang="en-US" altLang="zh-CN"/>
              <a:t> (Literal)</a:t>
            </a:r>
            <a:endParaRPr lang="zh-CN" altLang="en-US"/>
          </a:p>
          <a:p>
            <a:r>
              <a:rPr lang="zh-CN" altLang="en-US"/>
              <a:t>子句（Clause）</a:t>
            </a:r>
            <a:endParaRPr lang="zh-CN" altLang="en-US"/>
          </a:p>
          <a:p>
            <a:r>
              <a:rPr lang="zh-CN" altLang="en-US">
                <a:highlight>
                  <a:srgbClr val="FFFF00"/>
                </a:highlight>
              </a:rPr>
              <a:t>答案提取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endParaRPr lang="zh-CN" altLang="en-US">
              <a:highlight>
                <a:srgbClr val="FFFF00"/>
              </a:highlight>
            </a:endParaRPr>
          </a:p>
          <a:p>
            <a:r>
              <a:rPr lang="zh-CN" altLang="en-US">
                <a:highlight>
                  <a:srgbClr val="FFFF00"/>
                </a:highlight>
              </a:rPr>
              <a:t>合式公式</a:t>
            </a:r>
            <a:r>
              <a:rPr lang="en-US" altLang="zh-CN">
                <a:highlight>
                  <a:srgbClr val="FFFF00"/>
                </a:highlight>
              </a:rPr>
              <a:t> </a:t>
            </a:r>
            <a:r>
              <a:rPr lang="zh-CN" altLang="en-US"/>
              <a:t>（Well-Formed Formula）</a:t>
            </a:r>
            <a:endParaRPr lang="zh-CN" altLang="en-US"/>
          </a:p>
          <a:p>
            <a:r>
              <a:rPr lang="zh-CN" altLang="en-US"/>
              <a:t>自然语言</a:t>
            </a:r>
            <a:r>
              <a:rPr lang="zh-CN" altLang="en-US"/>
              <a:t>处理</a:t>
            </a:r>
            <a:endParaRPr lang="zh-CN" altLang="en-US"/>
          </a:p>
          <a:p>
            <a:r>
              <a:rPr lang="zh-CN" altLang="en-US"/>
              <a:t>表示</a:t>
            </a:r>
            <a:endParaRPr lang="zh-CN" altLang="en-US"/>
          </a:p>
          <a:p>
            <a:r>
              <a:rPr lang="zh-CN" altLang="en-US"/>
              <a:t>构造性</a:t>
            </a:r>
            <a:r>
              <a:rPr lang="zh-CN" altLang="en-US"/>
              <a:t>方法</a:t>
            </a:r>
            <a:endParaRPr lang="zh-CN" altLang="en-US"/>
          </a:p>
          <a:p>
            <a:r>
              <a:rPr lang="zh-CN" altLang="en-US"/>
              <a:t>归结</a:t>
            </a:r>
            <a:r>
              <a:rPr lang="zh-CN" altLang="en-US"/>
              <a:t>反演</a:t>
            </a:r>
            <a:endParaRPr lang="zh-CN" altLang="en-US"/>
          </a:p>
          <a:p>
            <a:r>
              <a:rPr lang="zh-CN" altLang="en-US">
                <a:highlight>
                  <a:srgbClr val="FFFF00"/>
                </a:highlight>
              </a:rPr>
              <a:t>对抗搜索</a:t>
            </a:r>
            <a:endParaRPr lang="zh-CN" altLang="en-US">
              <a:highlight>
                <a:srgbClr val="FFFF00"/>
              </a:highlight>
            </a:endParaRPr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60970" y="1677670"/>
            <a:ext cx="4189730" cy="1325880"/>
          </a:xfrm>
        </p:spPr>
        <p:txBody>
          <a:bodyPr>
            <a:normAutofit fontScale="90000"/>
          </a:bodyPr>
          <a:p>
            <a:r>
              <a:rPr lang="en-US" altLang="zh-CN" b="1" u="sng" dirty="0" smtClean="0">
                <a:solidFill>
                  <a:srgbClr val="0000FF"/>
                </a:solidFill>
                <a:latin typeface="Times New Roman" panose="02020603050405020304" pitchFamily="18" charset="0"/>
                <a:sym typeface="+mn-ea"/>
              </a:rPr>
              <a:t>Min-conflicts </a:t>
            </a:r>
            <a:r>
              <a:rPr lang="en-US" altLang="zh-CN" b="1" u="sng" dirty="0">
                <a:solidFill>
                  <a:srgbClr val="0000FF"/>
                </a:solidFill>
                <a:latin typeface="Times New Roman" panose="02020603050405020304" pitchFamily="18" charset="0"/>
                <a:sym typeface="+mn-ea"/>
              </a:rPr>
              <a:t>heuristic</a:t>
            </a:r>
            <a:r>
              <a:rPr lang="en-US" altLang="zh-CN" dirty="0">
                <a:solidFill>
                  <a:srgbClr val="0000FF"/>
                </a:solidFill>
                <a:latin typeface="Times New Roman" panose="02020603050405020304" pitchFamily="18" charset="0"/>
                <a:sym typeface="+mn-ea"/>
              </a:rPr>
              <a:t>: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sym typeface="+mn-ea"/>
              </a:rPr>
              <a:t>choose a value that results in a minimum number of conflicts with other variables</a:t>
            </a:r>
            <a:r>
              <a:rPr lang="en-US" altLang="zh-CN" dirty="0">
                <a:solidFill>
                  <a:srgbClr val="0000FF"/>
                </a:solidFill>
                <a:latin typeface="Times New Roman" panose="02020603050405020304" pitchFamily="18" charset="0"/>
                <a:sym typeface="+mn-ea"/>
              </a:rPr>
              <a:t>.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7679055" cy="68300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924165" y="4707890"/>
            <a:ext cx="3863340" cy="9550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/>
              <a:t>选择一个与其他变量发生冲突次数最少的值。</a:t>
            </a:r>
            <a:endParaRPr lang="zh-CN" altLang="en-US" sz="3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ko-KR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Complete search of most game graphs is </a:t>
            </a:r>
            <a:r>
              <a:rPr lang="en-US" altLang="ko-KR" b="1" dirty="0">
                <a:solidFill>
                  <a:srgbClr val="0000CC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impossible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ko-KR" sz="4400" b="1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+mn-ea"/>
              </a:rPr>
              <a:t>注意： ξi 一定不能在τ I中出现。</a:t>
            </a:r>
            <a:endParaRPr lang="en-US" altLang="ko-KR" sz="4400" b="1" dirty="0">
              <a:solidFill>
                <a:srgbClr val="FF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2800" dirty="0">
                <a:sym typeface="+mn-ea"/>
              </a:rPr>
              <a:t>Knowledge base of propositional calculus atoms</a:t>
            </a:r>
            <a:endParaRPr lang="en-US" altLang="ko-KR" sz="2800" dirty="0"/>
          </a:p>
          <a:p>
            <a:pPr lvl="1"/>
            <a:r>
              <a:rPr lang="en-US" altLang="ko-KR" sz="2800" dirty="0">
                <a:sym typeface="+mn-ea"/>
              </a:rPr>
              <a:t>The atoms are called </a:t>
            </a:r>
            <a:r>
              <a:rPr lang="en-US" altLang="ko-KR" sz="2800" i="1" dirty="0" err="1">
                <a:solidFill>
                  <a:srgbClr val="FF0000"/>
                </a:solidFill>
                <a:sym typeface="+mn-ea"/>
              </a:rPr>
              <a:t>premisses</a:t>
            </a:r>
            <a:r>
              <a:rPr lang="en-US" altLang="ko-KR" sz="2800" dirty="0">
                <a:sym typeface="+mn-ea"/>
              </a:rPr>
              <a:t> instead of facts.</a:t>
            </a:r>
            <a:endParaRPr lang="en-US" altLang="ko-KR" sz="2800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514350" indent="-514350">
              <a:buAutoNum type="arabicParenR"/>
            </a:pPr>
            <a:r>
              <a:rPr lang="en-US" altLang="zh-CN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What is a learning system?  </a:t>
            </a:r>
            <a:r>
              <a:rPr lang="en-US" altLang="zh-CN" u="sng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4 characteristics: 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arenBoth"/>
            </a:pPr>
            <a:r>
              <a:rPr lang="en-US" altLang="zh-CN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Purpose: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must know what it is learning. 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arenBoth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Structure: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The knowledge representation and knowledge organization form can be modified and improved. 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arenBoth"/>
            </a:pPr>
            <a:r>
              <a:rPr lang="en-US" altLang="zh-CN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Effectiveness: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The new knowledge acquired by the system must be beneficial to improving the behavior of the system. 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arenBoth"/>
            </a:pPr>
            <a:r>
              <a:rPr lang="en-US" altLang="zh-CN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Openness: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the ability of a system to evolve over time in its actual use or interaction with its environment.</a:t>
            </a:r>
            <a:endParaRPr lang="zh-CN" alt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725292072a8509b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2397125" y="-1131570"/>
            <a:ext cx="6954520" cy="92176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365" cy="23698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2369820"/>
            <a:ext cx="12192000" cy="44881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22d585e9c21090c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2915920" y="-1134745"/>
            <a:ext cx="6869430" cy="91160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-437f3f964188aac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2828290" y="-926465"/>
            <a:ext cx="6958965" cy="88118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-4d20520ea6c619d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2940685" y="-546100"/>
            <a:ext cx="6867525" cy="79590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-73f70d93d560a1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3124835" y="-1055370"/>
            <a:ext cx="6825615" cy="89382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-2421a5051f3501f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2625090" y="-996315"/>
            <a:ext cx="6831965" cy="882459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COMMONDATA" val="eyJoZGlkIjoiZWM1ZTk3MzdlMjJjMTY1OWY1NjE0ZjNhY2UyODMwZDk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2790</Words>
  <Application>WPS 演示</Application>
  <PresentationFormat>宽屏</PresentationFormat>
  <Paragraphs>86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5" baseType="lpstr">
      <vt:lpstr>Arial</vt:lpstr>
      <vt:lpstr>宋体</vt:lpstr>
      <vt:lpstr>Wingdings</vt:lpstr>
      <vt:lpstr>微软雅黑</vt:lpstr>
      <vt:lpstr>Arial Unicode MS</vt:lpstr>
      <vt:lpstr>Calibri</vt:lpstr>
      <vt:lpstr>Times New Roman</vt:lpstr>
      <vt:lpstr>LCMSS8</vt:lpstr>
      <vt:lpstr>CMMI8</vt:lpstr>
      <vt:lpstr>Malgun Gothic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carlos</cp:lastModifiedBy>
  <cp:revision>54</cp:revision>
  <dcterms:created xsi:type="dcterms:W3CDTF">2023-06-12T05:03:00Z</dcterms:created>
  <dcterms:modified xsi:type="dcterms:W3CDTF">2023-06-15T05:25:10Z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77BA6EDF7A8649E4896904D0995F4E9E_12</vt:lpwstr>
  </property>
  <property fmtid="{D5CDD505-2E9C-101B-9397-08002B2CF9AE}" pid="3" name="KSOProductBuildVer">
    <vt:lpwstr>2052-11.1.0.14036</vt:lpwstr>
  </property>
</Properties>
</file>

<file path=docProps/thumbnail.jpeg>
</file>